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56" r:id="rId4"/>
    <p:sldId id="258" r:id="rId5"/>
    <p:sldId id="259" r:id="rId6"/>
    <p:sldId id="260" r:id="rId7"/>
    <p:sldId id="261" r:id="rId8"/>
    <p:sldId id="265" r:id="rId9"/>
    <p:sldId id="266" r:id="rId10"/>
    <p:sldId id="267" r:id="rId11"/>
    <p:sldId id="263" r:id="rId12"/>
    <p:sldId id="262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B79A-CFC2-B87E-7778-F1645E20A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A8B669-4A86-80FC-550F-5F3038DF8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0F022-0958-756F-5458-086E50B2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470B8-C9DB-4B27-0549-2E63FAF51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C60DC-8612-AC82-F6A4-277F8FEC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82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78547-1B5B-D469-B03F-E50326043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D63AA4-2B2E-588B-4BBE-AE6E7A5ED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71884-1F31-3D7B-43B7-82705E3CE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A82C3-9B6A-C34E-182F-941EB0D09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05877-0909-D0D4-C566-0BD197A9D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AD3228-798C-F57D-2F2B-045B6F084A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56B21-66C9-6593-2BCE-940B25BB7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3AAA3-0731-680F-811E-CFF09151F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9863A-41A6-6745-34EB-65F0ADA06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D4212-B22A-0CA5-881C-63DCAD65E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111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867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56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543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831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231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97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283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34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3AB3C-A800-4C4F-7EB8-07EADEE44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52E8B-60CF-BF74-33A4-81D5714E3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3C25B-6B63-38F6-69AD-D08D040EB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CAC71-CB63-C74B-002C-2DB665698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A95B4-784D-E53D-1209-D3F9F4EFC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303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2567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874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165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97D51-7989-9FA6-A031-498EDCEBC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71FF28-5078-A027-4CD2-A34B83A8A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B141A-2164-CBE6-A825-3C6792089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99E89-5D07-4722-5622-86A5A5BD3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21EB7-1937-7174-17B9-0C2328CC0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72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A26A5-B22A-13AE-0C76-9800BF6CF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66128-993B-3827-16CA-E675B7B9F1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34C64-B125-5626-FAD2-1D1E10CCA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5C4982-383E-4492-8D4B-BE9EAD9D4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00619-BB1C-0F87-D808-F7A1F6302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238068-F527-361B-BAFB-03DFC087E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021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A86F8-290A-ADFE-494C-0B2B9323E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F3237-249E-8EC9-F426-85074106B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A046C-7D6C-EE93-046C-CC4978BAE7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AA9DA4-AFB0-5702-E8B6-6368D85D23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679431-1C37-7820-138E-19FA0F6045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E3F77A-EAA6-7C2D-91A0-61D0B4F2E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E30E63-7BD0-73A8-EC76-28FAE0D17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ADD4B1-2A74-32D7-01B0-FAA733C33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18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9AA49-E38C-B6E7-24C8-B85FFC08A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6C49C-94F9-A8BB-0EB2-CFBD81DEE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006A38-2F58-42EB-34EC-94ED487A9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41C4FC-B4A0-6BB3-ECBA-4D135E504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06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67A395-D63E-C258-ECDE-48F75BD4E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34128D-EC46-4A72-C0F7-6447C981C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92FDFF-81F7-80FB-0E32-436D89577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174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29705-4238-A925-37A5-F71A93F2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2DE86-5CCB-C091-B4D3-52711BA8B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415BF3-2E1A-8AB6-106E-3CE017600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6C070-3880-2096-6A56-32C58742D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DB751-DB66-6960-E0EF-7E925EA62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7C01DD-526B-BDBB-8BFC-288BED212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590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D6BD7-C7C1-82C4-C93B-1650629E7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50AD2C-7FD0-DB2A-733C-72B3F3E9B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27150B-A2BE-ADE2-100D-1BE7B6E90D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313C1-BE4F-5C4E-2DAA-9E4FF249C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AB2E2E-191E-07DB-A4A0-108A2349F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D5E7E-FECC-555C-35ED-BBFA6CB51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61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E003C4-6C8A-D760-0811-0730DB291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5685E0-A0D9-76FB-CF97-7D74D0456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CEDF0-D858-5396-F399-D7B5642BB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78390-9C83-4CCA-BB46-5B16EB9140CC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872EB-96F0-0181-65D9-04598FC854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6B47A-37A1-4162-386C-8FB343184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6FF44-FE1A-494F-BE72-469F3F6D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39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10/6/2022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2513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65000"/>
                  <a:lumOff val="35000"/>
                </a:srgbClr>
              </a:solidFill>
              <a:effectLst/>
              <a:uLnTx/>
              <a:uFillTx/>
              <a:latin typeface="AvenirNext LT Pro Medium" panose="020B0504020202020204" pitchFamily="34" charset="0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E135143-D316-3C9A-685F-5702A73FCE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FBEBF3-C941-4CB0-8AC2-3B50E1371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52153" y="-1181847"/>
            <a:ext cx="6858000" cy="9221694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B68A4-84CF-4CEE-1E90-9DE221EE2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9718" y="565846"/>
            <a:ext cx="5770281" cy="3617644"/>
          </a:xfrm>
        </p:spPr>
        <p:txBody>
          <a:bodyPr anchor="b">
            <a:normAutofit/>
          </a:bodyPr>
          <a:lstStyle/>
          <a:p>
            <a:pPr algn="r"/>
            <a:r>
              <a:rPr lang="en-US" sz="6000" dirty="0">
                <a:solidFill>
                  <a:srgbClr val="FFFFFF"/>
                </a:solidFill>
              </a:rPr>
              <a:t>Women’s faces sorted by age from 19 to 70 years old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D32A5-E62D-C618-DF74-FC370C560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9718" y="4456144"/>
            <a:ext cx="5770281" cy="1327420"/>
          </a:xfrm>
        </p:spPr>
        <p:txBody>
          <a:bodyPr anchor="t">
            <a:normAutofit/>
          </a:bodyPr>
          <a:lstStyle/>
          <a:p>
            <a:pPr algn="r"/>
            <a:r>
              <a:rPr lang="en-US" sz="2200" dirty="0">
                <a:solidFill>
                  <a:srgbClr val="FFFFFF"/>
                </a:solidFill>
              </a:rPr>
              <a:t>GROUP 4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7771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>
            <a:normAutofit fontScale="90000"/>
          </a:bodyPr>
          <a:lstStyle/>
          <a:p>
            <a:r>
              <a:rPr lang="en-US" dirty="0"/>
              <a:t>3. Predictive Power (continued)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261937"/>
            <a:ext cx="9606929" cy="2995863"/>
          </a:xfrm>
        </p:spPr>
        <p:txBody>
          <a:bodyPr>
            <a:noAutofit/>
          </a:bodyPr>
          <a:lstStyle/>
          <a:p>
            <a:pPr algn="l"/>
            <a:r>
              <a:rPr lang="en-US" sz="2300" b="1" dirty="0"/>
              <a:t>Imbalanced dataset: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More than </a:t>
            </a:r>
            <a:r>
              <a:rPr lang="en-US" sz="1800" b="1" u="sng" dirty="0"/>
              <a:t>1000 files </a:t>
            </a:r>
            <a:r>
              <a:rPr lang="en-US" sz="1800" dirty="0"/>
              <a:t>for Women of 19-48 years old 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Less than </a:t>
            </a:r>
            <a:r>
              <a:rPr lang="en-US" sz="1800" b="1" u="sng" dirty="0"/>
              <a:t>300 files </a:t>
            </a:r>
            <a:r>
              <a:rPr lang="en-US" sz="1800" dirty="0"/>
              <a:t>for Women of 60-70 years old</a:t>
            </a:r>
          </a:p>
          <a:p>
            <a:pPr algn="l">
              <a:lnSpc>
                <a:spcPct val="150000"/>
              </a:lnSpc>
            </a:pPr>
            <a:r>
              <a:rPr lang="en-US" sz="1800" dirty="0"/>
              <a:t>=&gt; Majority of women in the dataset are 19-45 years old =&gt; will create </a:t>
            </a:r>
            <a:r>
              <a:rPr lang="en-US" sz="1800" b="1" u="sng" dirty="0"/>
              <a:t>ageist bias</a:t>
            </a:r>
            <a:r>
              <a:rPr lang="en-US" sz="1800" dirty="0"/>
              <a:t> in model</a:t>
            </a:r>
          </a:p>
        </p:txBody>
      </p:sp>
    </p:spTree>
    <p:extLst>
      <p:ext uri="{BB962C8B-B14F-4D97-AF65-F5344CB8AC3E}">
        <p14:creationId xmlns:p14="http://schemas.microsoft.com/office/powerpoint/2010/main" val="225619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>
            <a:normAutofit fontScale="90000"/>
          </a:bodyPr>
          <a:lstStyle/>
          <a:p>
            <a:r>
              <a:rPr lang="en-US" dirty="0"/>
              <a:t>3. Predictive Power (continued)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261937"/>
            <a:ext cx="9606929" cy="2995863"/>
          </a:xfrm>
        </p:spPr>
        <p:txBody>
          <a:bodyPr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dirty="0"/>
              <a:t>Reusability and predictive power of any model using this dataset</a:t>
            </a:r>
            <a:r>
              <a:rPr lang="en-US" sz="1800" dirty="0"/>
              <a:t>: majority of sampled women are light-skinned and Caucasian looking.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dirty="0"/>
              <a:t>True accuracy of the model in the presence of filters</a:t>
            </a:r>
            <a:r>
              <a:rPr lang="en-US" sz="1800" dirty="0"/>
              <a:t>. </a:t>
            </a:r>
            <a:r>
              <a:rPr lang="vi-VN" sz="1800" dirty="0"/>
              <a:t>(</a:t>
            </a:r>
            <a:r>
              <a:rPr lang="vi-VN" sz="1800" dirty="0" err="1"/>
              <a:t>make</a:t>
            </a:r>
            <a:r>
              <a:rPr lang="vi-VN" sz="1800" dirty="0"/>
              <a:t> </a:t>
            </a:r>
            <a:r>
              <a:rPr lang="vi-VN" sz="1800" dirty="0" err="1"/>
              <a:t>them</a:t>
            </a:r>
            <a:r>
              <a:rPr lang="vi-VN" sz="1800" dirty="0"/>
              <a:t> </a:t>
            </a:r>
            <a:r>
              <a:rPr lang="vi-VN" sz="1800" dirty="0" err="1"/>
              <a:t>younger</a:t>
            </a:r>
            <a:r>
              <a:rPr lang="vi-VN" sz="1800" dirty="0"/>
              <a:t>, </a:t>
            </a:r>
            <a:r>
              <a:rPr lang="vi-VN" sz="1800" dirty="0" err="1"/>
              <a:t>cuter</a:t>
            </a:r>
            <a:r>
              <a:rPr lang="vi-VN" sz="1800" dirty="0"/>
              <a:t>, ?)</a:t>
            </a:r>
            <a:endParaRPr lang="en-US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dirty="0"/>
              <a:t>Imbalanced dataset: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&gt;1000 files for Women of 19-48 years old 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&lt;300 files for Women of 60-70 years old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Majority of women in the dataset are 19-45 years old =&gt; will create bias in model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546158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>
            <a:normAutofit/>
          </a:bodyPr>
          <a:lstStyle/>
          <a:p>
            <a:r>
              <a:rPr lang="en-US" dirty="0"/>
              <a:t>4. How to improve bias in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261937"/>
            <a:ext cx="9606929" cy="2995863"/>
          </a:xfrm>
        </p:spPr>
        <p:txBody>
          <a:bodyPr>
            <a:noAutofit/>
          </a:bodyPr>
          <a:lstStyle/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More diverse AI research teams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300" dirty="0"/>
              <a:t>Data Collection </a:t>
            </a:r>
          </a:p>
        </p:txBody>
      </p:sp>
    </p:spTree>
    <p:extLst>
      <p:ext uri="{BB962C8B-B14F-4D97-AF65-F5344CB8AC3E}">
        <p14:creationId xmlns:p14="http://schemas.microsoft.com/office/powerpoint/2010/main" val="2489021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/>
          <a:lstStyle/>
          <a:p>
            <a:r>
              <a:rPr lang="en-US" dirty="0"/>
              <a:t>Summary of findings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261937"/>
            <a:ext cx="9606929" cy="2995863"/>
          </a:xfrm>
        </p:spPr>
        <p:txBody>
          <a:bodyPr>
            <a:noAutofit/>
          </a:bodyPr>
          <a:lstStyle/>
          <a:p>
            <a:pPr marL="457200" indent="-457200" algn="l">
              <a:lnSpc>
                <a:spcPct val="200000"/>
              </a:lnSpc>
              <a:buAutoNum type="arabicPeriod"/>
            </a:pPr>
            <a:r>
              <a:rPr lang="en-US" sz="2300" dirty="0"/>
              <a:t>Source, format, &amp; shape</a:t>
            </a:r>
          </a:p>
          <a:p>
            <a:pPr marL="457200" indent="-457200" algn="l">
              <a:lnSpc>
                <a:spcPct val="200000"/>
              </a:lnSpc>
              <a:buAutoNum type="arabicPeriod"/>
            </a:pPr>
            <a:r>
              <a:rPr lang="en-US" sz="2300" dirty="0"/>
              <a:t>Purpose of dataset</a:t>
            </a:r>
          </a:p>
          <a:p>
            <a:pPr marL="457200" indent="-457200" algn="l">
              <a:lnSpc>
                <a:spcPct val="200000"/>
              </a:lnSpc>
              <a:buAutoNum type="arabicPeriod"/>
            </a:pPr>
            <a:r>
              <a:rPr lang="en-US" sz="2300" dirty="0"/>
              <a:t>Assumptions</a:t>
            </a:r>
          </a:p>
          <a:p>
            <a:pPr marL="457200" indent="-457200" algn="l">
              <a:lnSpc>
                <a:spcPct val="200000"/>
              </a:lnSpc>
              <a:buAutoNum type="arabicPeriod"/>
            </a:pPr>
            <a:r>
              <a:rPr lang="en-US" sz="2300" dirty="0"/>
              <a:t>Related debates</a:t>
            </a:r>
          </a:p>
          <a:p>
            <a:pPr algn="l"/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349870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/>
          <a:lstStyle/>
          <a:p>
            <a:r>
              <a:rPr lang="en-US" dirty="0"/>
              <a:t>1. Source, format, shape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261937"/>
            <a:ext cx="9606929" cy="2995863"/>
          </a:xfrm>
        </p:spPr>
        <p:txBody>
          <a:bodyPr>
            <a:noAutofit/>
          </a:bodyPr>
          <a:lstStyle/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300" b="1" u="sng" dirty="0"/>
              <a:t>Source</a:t>
            </a:r>
            <a:r>
              <a:rPr lang="en-US" sz="2300" dirty="0"/>
              <a:t>: Russian dating site tabor.ru (about 35 million registered users)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300" b="1" u="sng" dirty="0"/>
              <a:t>Format</a:t>
            </a:r>
            <a:r>
              <a:rPr lang="en-US" sz="2300" dirty="0"/>
              <a:t>: multiple images (JPG) for each age ranging from 19 to 70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300" b="1" u="sng" dirty="0"/>
              <a:t>Shape</a:t>
            </a:r>
            <a:r>
              <a:rPr lang="en-US" sz="2300" dirty="0"/>
              <a:t>: 56890 images in total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576766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/>
          <a:lstStyle/>
          <a:p>
            <a:r>
              <a:rPr lang="en-US" dirty="0"/>
              <a:t>2. Purpose of the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766" y="2268810"/>
            <a:ext cx="6063916" cy="1794041"/>
          </a:xfrm>
        </p:spPr>
        <p:txBody>
          <a:bodyPr>
            <a:noAutofit/>
          </a:bodyPr>
          <a:lstStyle/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Record </a:t>
            </a:r>
            <a:r>
              <a:rPr lang="en-US" sz="1800" b="1" u="sng" dirty="0"/>
              <a:t>differences</a:t>
            </a:r>
            <a:r>
              <a:rPr lang="en-US" sz="1800" dirty="0"/>
              <a:t> and make connections between </a:t>
            </a:r>
            <a:r>
              <a:rPr lang="en-US" sz="1800" b="1" u="sng" dirty="0"/>
              <a:t>facial features and age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1" u="sng" dirty="0"/>
              <a:t>Sort</a:t>
            </a:r>
            <a:r>
              <a:rPr lang="en-US" sz="1800" dirty="0"/>
              <a:t> women’s faces by age (MIN age: 19, MAX age: 70)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C904FD-E30D-4840-0C89-970FCABDF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949" y="2160722"/>
            <a:ext cx="4938997" cy="380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053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/>
          <a:lstStyle/>
          <a:p>
            <a:r>
              <a:rPr lang="en-US" dirty="0"/>
              <a:t>3. Assumptions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6276" y="1973371"/>
            <a:ext cx="7466455" cy="2995863"/>
          </a:xfrm>
        </p:spPr>
        <p:txBody>
          <a:bodyPr>
            <a:noAutofit/>
          </a:bodyPr>
          <a:lstStyle/>
          <a:p>
            <a:pPr algn="l"/>
            <a:endParaRPr lang="en-US" sz="2300" dirty="0"/>
          </a:p>
          <a:p>
            <a:pPr marL="342900" indent="-342900" algn="l">
              <a:buAutoNum type="alphaLcPeriod"/>
            </a:pPr>
            <a:r>
              <a:rPr lang="en-US" sz="1800" dirty="0"/>
              <a:t>Are there </a:t>
            </a:r>
            <a:r>
              <a:rPr lang="en-US" sz="1800" b="1" u="sng" dirty="0"/>
              <a:t>underaged women</a:t>
            </a:r>
            <a:r>
              <a:rPr lang="en-US" sz="1800" dirty="0"/>
              <a:t> pretending to be &gt; 18 years old to get on the site? </a:t>
            </a:r>
          </a:p>
          <a:p>
            <a:pPr marL="342900" indent="-342900" algn="l">
              <a:buAutoNum type="alphaLcPeriod"/>
            </a:pPr>
            <a:r>
              <a:rPr lang="en-US" sz="1800" dirty="0"/>
              <a:t>Are there women who </a:t>
            </a:r>
            <a:r>
              <a:rPr lang="en-US" sz="1800" b="1" u="sng" dirty="0"/>
              <a:t>claim themselves younger/older</a:t>
            </a:r>
            <a:r>
              <a:rPr lang="en-US" sz="1800" dirty="0"/>
              <a:t> on the dating site for any reason?</a:t>
            </a:r>
          </a:p>
          <a:p>
            <a:pPr marL="342900" indent="-342900" algn="l">
              <a:buAutoNum type="alphaLcPeriod"/>
            </a:pPr>
            <a:r>
              <a:rPr lang="en-US" sz="1800" dirty="0"/>
              <a:t>Are there any </a:t>
            </a:r>
            <a:r>
              <a:rPr lang="en-US" sz="1800" b="1" u="sng" dirty="0"/>
              <a:t>fake profile pictures</a:t>
            </a:r>
            <a:r>
              <a:rPr lang="en-US" sz="1800" dirty="0"/>
              <a:t>? (Figure 1)</a:t>
            </a:r>
          </a:p>
          <a:p>
            <a:pPr marL="342900" indent="-342900" algn="l">
              <a:buAutoNum type="alphaLcPeriod"/>
            </a:pPr>
            <a:r>
              <a:rPr lang="en-US" sz="1800" dirty="0"/>
              <a:t>There are multiple images with </a:t>
            </a:r>
            <a:r>
              <a:rPr lang="en-US" sz="1800" b="1" u="sng" dirty="0"/>
              <a:t>filters</a:t>
            </a:r>
            <a:r>
              <a:rPr lang="en-US" sz="1800" dirty="0"/>
              <a:t> on =&gt; Would this affect the model’s accuracy?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47697F-C16B-91D6-9A20-E7C73B8B0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413" y="2109536"/>
            <a:ext cx="3300663" cy="33006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5FD9EA-FAD2-D4BC-B676-AEF437097F22}"/>
              </a:ext>
            </a:extLst>
          </p:cNvPr>
          <p:cNvSpPr txBox="1"/>
          <p:nvPr/>
        </p:nvSpPr>
        <p:spPr>
          <a:xfrm>
            <a:off x="8552447" y="5527651"/>
            <a:ext cx="3382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1: Fake profile picture from </a:t>
            </a:r>
            <a:r>
              <a:rPr lang="en-US" u="sng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thispersondoesnotexist.com</a:t>
            </a:r>
          </a:p>
        </p:txBody>
      </p:sp>
    </p:spTree>
    <p:extLst>
      <p:ext uri="{BB962C8B-B14F-4D97-AF65-F5344CB8AC3E}">
        <p14:creationId xmlns:p14="http://schemas.microsoft.com/office/powerpoint/2010/main" val="1090743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/>
          <a:lstStyle/>
          <a:p>
            <a:r>
              <a:rPr lang="en-US" dirty="0"/>
              <a:t>3. Predictive Power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261937"/>
            <a:ext cx="9606929" cy="2995863"/>
          </a:xfrm>
        </p:spPr>
        <p:txBody>
          <a:bodyPr>
            <a:noAutofit/>
          </a:bodyPr>
          <a:lstStyle/>
          <a:p>
            <a:pPr algn="l"/>
            <a:r>
              <a:rPr lang="en-US" sz="1800" b="1" dirty="0"/>
              <a:t>Reusability and predictive power of any model using this dataset</a:t>
            </a:r>
            <a:r>
              <a:rPr lang="en-US" sz="1800" dirty="0"/>
              <a:t>: </a:t>
            </a:r>
          </a:p>
          <a:p>
            <a:pPr algn="l"/>
            <a:endParaRPr lang="en-US" sz="1800" dirty="0"/>
          </a:p>
          <a:p>
            <a:pPr algn="l"/>
            <a:r>
              <a:rPr lang="en-US" sz="1800" dirty="0"/>
              <a:t>- Majority of sampled women are </a:t>
            </a:r>
            <a:r>
              <a:rPr lang="en-US" sz="1800" b="1" u="sng" dirty="0"/>
              <a:t>light-skinned looking </a:t>
            </a:r>
            <a:r>
              <a:rPr lang="en-US" sz="1800" dirty="0"/>
              <a:t>(mostly Caucasian and northern Asian women), which is understandable considering the country where the sample is pooled from is Russia. </a:t>
            </a:r>
          </a:p>
          <a:p>
            <a:pPr algn="l"/>
            <a:r>
              <a:rPr lang="en-US" sz="1800" dirty="0"/>
              <a:t>- How does this affect the model? Let’s look at some PULSE and </a:t>
            </a:r>
            <a:r>
              <a:rPr lang="en-US" sz="1800" dirty="0" err="1"/>
              <a:t>StyleGANS</a:t>
            </a:r>
            <a:r>
              <a:rPr lang="en-US" sz="1800" dirty="0"/>
              <a:t> examples (Figure 2)</a:t>
            </a:r>
          </a:p>
          <a:p>
            <a:pPr marL="342900" indent="-342900" algn="l">
              <a:buAutoNum type="alphaLcPeriod"/>
            </a:pPr>
            <a:endParaRPr lang="en-US" sz="1800" dirty="0"/>
          </a:p>
          <a:p>
            <a:pPr marL="342900" indent="-342900" algn="l">
              <a:buAutoNum type="alphaLcPeriod"/>
            </a:pPr>
            <a:endParaRPr lang="en-US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3475592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/>
          <a:lstStyle/>
          <a:p>
            <a:r>
              <a:rPr lang="en-US" dirty="0"/>
              <a:t>3. Predictive Power (cont.)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3987" y="2083182"/>
            <a:ext cx="4230533" cy="3811134"/>
          </a:xfrm>
        </p:spPr>
        <p:txBody>
          <a:bodyPr>
            <a:no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/>
              <a:t>What is PULSE?</a:t>
            </a:r>
          </a:p>
          <a:p>
            <a:pPr algn="l">
              <a:lnSpc>
                <a:spcPct val="150000"/>
              </a:lnSpc>
            </a:pPr>
            <a:r>
              <a:rPr lang="en-US" sz="1800" dirty="0"/>
              <a:t>An open-sourced application that reconstructs high-resolution human faces from their pixelated images.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/>
              <a:t>What is </a:t>
            </a:r>
            <a:r>
              <a:rPr lang="en-US" sz="1800" b="1" dirty="0" err="1"/>
              <a:t>StyleGANS</a:t>
            </a:r>
            <a:r>
              <a:rPr lang="en-US" sz="1800" b="1" dirty="0"/>
              <a:t>?</a:t>
            </a:r>
          </a:p>
          <a:p>
            <a:pPr algn="l">
              <a:lnSpc>
                <a:spcPct val="150000"/>
              </a:lnSpc>
            </a:pPr>
            <a:r>
              <a:rPr lang="en-US" sz="1800" dirty="0"/>
              <a:t>A generative ML model developed by NVIDIA researchers to create realistic human faces (like the one on Figure 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8F0703-DDC5-ED06-1ECA-03EE7C8A4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5775" y="1854200"/>
            <a:ext cx="5928346" cy="39315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F127EB-A02A-4A97-4BEA-91FFD098A8C0}"/>
              </a:ext>
            </a:extLst>
          </p:cNvPr>
          <p:cNvSpPr txBox="1"/>
          <p:nvPr/>
        </p:nvSpPr>
        <p:spPr>
          <a:xfrm>
            <a:off x="6219755" y="5796072"/>
            <a:ext cx="48882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Figure 2:PULSE algorithm (p.1)</a:t>
            </a:r>
          </a:p>
          <a:p>
            <a:pPr algn="ctr"/>
            <a:r>
              <a:rPr lang="en-US" sz="1500" dirty="0"/>
              <a:t>Original input -&gt; Pixelated input -&gt; PULSE’s output </a:t>
            </a:r>
          </a:p>
        </p:txBody>
      </p:sp>
    </p:spTree>
    <p:extLst>
      <p:ext uri="{BB962C8B-B14F-4D97-AF65-F5344CB8AC3E}">
        <p14:creationId xmlns:p14="http://schemas.microsoft.com/office/powerpoint/2010/main" val="2009987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1726"/>
            <a:ext cx="9144000" cy="1069271"/>
          </a:xfrm>
        </p:spPr>
        <p:txBody>
          <a:bodyPr/>
          <a:lstStyle/>
          <a:p>
            <a:r>
              <a:rPr lang="en-US" dirty="0"/>
              <a:t>3. Predictive Power (cont.)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F127EB-A02A-4A97-4BEA-91FFD098A8C0}"/>
              </a:ext>
            </a:extLst>
          </p:cNvPr>
          <p:cNvSpPr txBox="1"/>
          <p:nvPr/>
        </p:nvSpPr>
        <p:spPr>
          <a:xfrm>
            <a:off x="932735" y="3634656"/>
            <a:ext cx="48882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/>
              <a:t>Figure 3</a:t>
            </a:r>
            <a:r>
              <a:rPr lang="en-US" sz="1500" dirty="0"/>
              <a:t>: PULSE algorithm (p.2)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E39A00-F767-7D1B-62D9-BDF5A4D3F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303" y="1778889"/>
            <a:ext cx="5366442" cy="18176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F4E5A4-0100-B652-2237-B6FB15AFC318}"/>
              </a:ext>
            </a:extLst>
          </p:cNvPr>
          <p:cNvSpPr txBox="1"/>
          <p:nvPr/>
        </p:nvSpPr>
        <p:spPr>
          <a:xfrm>
            <a:off x="6371009" y="3634656"/>
            <a:ext cx="48882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/>
              <a:t>Figure 4</a:t>
            </a:r>
            <a:r>
              <a:rPr lang="en-US" sz="1500" dirty="0"/>
              <a:t>: PULSE algorithm (p.3)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04DC60-8A1A-E24C-D039-C6FAFCBDA3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78889"/>
            <a:ext cx="5646821" cy="18987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2CFD88-F868-A0C1-899F-7CCAE102A8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128" y="3956688"/>
            <a:ext cx="4290653" cy="21893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4A3A0D2-9DDB-9D4F-2DFB-A55FC75BE848}"/>
              </a:ext>
            </a:extLst>
          </p:cNvPr>
          <p:cNvSpPr txBox="1"/>
          <p:nvPr/>
        </p:nvSpPr>
        <p:spPr>
          <a:xfrm>
            <a:off x="3742128" y="6180347"/>
            <a:ext cx="488825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/>
              <a:t>Figure </a:t>
            </a:r>
            <a:r>
              <a:rPr lang="en-US" sz="1500" b="1" dirty="0"/>
              <a:t>5</a:t>
            </a:r>
            <a:r>
              <a:rPr lang="en-US" sz="1500"/>
              <a:t>: </a:t>
            </a:r>
            <a:r>
              <a:rPr lang="en-US" sz="1500" dirty="0"/>
              <a:t>PULSE algorithm (</a:t>
            </a:r>
            <a:r>
              <a:rPr lang="en-US" sz="1500"/>
              <a:t>p.4)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80236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D30E-6B7B-FC2E-265E-6C811341E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929"/>
            <a:ext cx="9144000" cy="1069271"/>
          </a:xfrm>
        </p:spPr>
        <p:txBody>
          <a:bodyPr/>
          <a:lstStyle/>
          <a:p>
            <a:r>
              <a:rPr lang="en-US" dirty="0"/>
              <a:t>3. Predictive Power (cont.)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7F00B-8F29-E3DF-B0F1-DFC1EBC71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261937"/>
            <a:ext cx="9606929" cy="2995863"/>
          </a:xfrm>
        </p:spPr>
        <p:txBody>
          <a:bodyPr>
            <a:noAutofit/>
          </a:bodyPr>
          <a:lstStyle/>
          <a:p>
            <a:pPr algn="l"/>
            <a:r>
              <a:rPr lang="en-US" sz="1800" b="1" dirty="0"/>
              <a:t>Why does that happen? </a:t>
            </a:r>
          </a:p>
          <a:p>
            <a:pPr algn="l"/>
            <a:endParaRPr lang="en-US" sz="1800" b="1" dirty="0"/>
          </a:p>
          <a:p>
            <a:pPr algn="l"/>
            <a:r>
              <a:rPr lang="en-US" sz="1800" dirty="0"/>
              <a:t>1. </a:t>
            </a:r>
            <a:r>
              <a:rPr lang="en-US" sz="1800" dirty="0" err="1"/>
              <a:t>StyleGANs</a:t>
            </a:r>
            <a:r>
              <a:rPr lang="en-US" sz="1800" dirty="0"/>
              <a:t> arguably train their models on mostly light-skinned/Caucasian faces -&gt; Racial BIAS</a:t>
            </a:r>
          </a:p>
          <a:p>
            <a:pPr algn="l"/>
            <a:r>
              <a:rPr lang="en-US" sz="1800" dirty="0"/>
              <a:t>2. PULSE 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185019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elebrationVTI">
  <a:themeElements>
    <a:clrScheme name="AnalogousFromDarkSeedLeftStep">
      <a:dk1>
        <a:srgbClr val="000000"/>
      </a:dk1>
      <a:lt1>
        <a:srgbClr val="FFFFFF"/>
      </a:lt1>
      <a:dk2>
        <a:srgbClr val="1B2C2F"/>
      </a:dk2>
      <a:lt2>
        <a:srgbClr val="F0F3F2"/>
      </a:lt2>
      <a:accent1>
        <a:srgbClr val="C34D81"/>
      </a:accent1>
      <a:accent2>
        <a:srgbClr val="B13BA1"/>
      </a:accent2>
      <a:accent3>
        <a:srgbClr val="A34DC3"/>
      </a:accent3>
      <a:accent4>
        <a:srgbClr val="6541B4"/>
      </a:accent4>
      <a:accent5>
        <a:srgbClr val="4D59C3"/>
      </a:accent5>
      <a:accent6>
        <a:srgbClr val="3B79B1"/>
      </a:accent6>
      <a:hlink>
        <a:srgbClr val="473FBF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525</Words>
  <Application>Microsoft Office PowerPoint</Application>
  <PresentationFormat>Widescreen</PresentationFormat>
  <Paragraphs>59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AvenirNext LT Pro Medium</vt:lpstr>
      <vt:lpstr>Calibri</vt:lpstr>
      <vt:lpstr>Calibri Light</vt:lpstr>
      <vt:lpstr>Gill Sans Nova</vt:lpstr>
      <vt:lpstr>Office Theme</vt:lpstr>
      <vt:lpstr>CelebrationVTI</vt:lpstr>
      <vt:lpstr>Women’s faces sorted by age from 19 to 70 years old</vt:lpstr>
      <vt:lpstr>Summary of findings</vt:lpstr>
      <vt:lpstr>1. Source, format, shape</vt:lpstr>
      <vt:lpstr>2. Purpose of the dataset</vt:lpstr>
      <vt:lpstr>3. Assumptions</vt:lpstr>
      <vt:lpstr>3. Predictive Power</vt:lpstr>
      <vt:lpstr>3. Predictive Power (cont.)</vt:lpstr>
      <vt:lpstr>3. Predictive Power (cont.)</vt:lpstr>
      <vt:lpstr>3. Predictive Power (cont.)</vt:lpstr>
      <vt:lpstr>3. Predictive Power (continued)</vt:lpstr>
      <vt:lpstr>3. Predictive Power (continued)</vt:lpstr>
      <vt:lpstr>4. How to improve bias in 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Women’s faces sorted by age from 19 to 70 years old</dc:title>
  <dc:creator>Trâm Ngô</dc:creator>
  <cp:lastModifiedBy>Trâm Ngô</cp:lastModifiedBy>
  <cp:revision>1</cp:revision>
  <dcterms:created xsi:type="dcterms:W3CDTF">2022-10-08T17:57:58Z</dcterms:created>
  <dcterms:modified xsi:type="dcterms:W3CDTF">2022-10-08T18:40:21Z</dcterms:modified>
</cp:coreProperties>
</file>

<file path=docProps/thumbnail.jpeg>
</file>